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B9A-23E1-418C-9D65-F088F8AFF12B}" type="datetimeFigureOut">
              <a:rPr lang="vi-VN" smtClean="0"/>
              <a:t>13/07/2016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363A-6F1B-4556-A726-D3FD47298FCD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B9A-23E1-418C-9D65-F088F8AFF12B}" type="datetimeFigureOut">
              <a:rPr lang="vi-VN" smtClean="0"/>
              <a:t>13/07/2016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363A-6F1B-4556-A726-D3FD47298FCD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B9A-23E1-418C-9D65-F088F8AFF12B}" type="datetimeFigureOut">
              <a:rPr lang="vi-VN" smtClean="0"/>
              <a:t>13/07/2016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363A-6F1B-4556-A726-D3FD47298FCD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A1552-64C6-4097-9200-A373A5EB34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D9F51-F7B6-466E-AA74-5B9D32DBCC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B9A-23E1-418C-9D65-F088F8AFF12B}" type="datetimeFigureOut">
              <a:rPr lang="vi-VN" smtClean="0"/>
              <a:t>13/07/2016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363A-6F1B-4556-A726-D3FD47298FCD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B9A-23E1-418C-9D65-F088F8AFF12B}" type="datetimeFigureOut">
              <a:rPr lang="vi-VN" smtClean="0"/>
              <a:t>13/07/2016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363A-6F1B-4556-A726-D3FD47298FCD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B9A-23E1-418C-9D65-F088F8AFF12B}" type="datetimeFigureOut">
              <a:rPr lang="vi-VN" smtClean="0"/>
              <a:t>13/07/2016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363A-6F1B-4556-A726-D3FD47298FCD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B9A-23E1-418C-9D65-F088F8AFF12B}" type="datetimeFigureOut">
              <a:rPr lang="vi-VN" smtClean="0"/>
              <a:t>13/07/2016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363A-6F1B-4556-A726-D3FD47298FCD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B9A-23E1-418C-9D65-F088F8AFF12B}" type="datetimeFigureOut">
              <a:rPr lang="vi-VN" smtClean="0"/>
              <a:t>13/07/2016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363A-6F1B-4556-A726-D3FD47298FCD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B9A-23E1-418C-9D65-F088F8AFF12B}" type="datetimeFigureOut">
              <a:rPr lang="vi-VN" smtClean="0"/>
              <a:t>13/07/2016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363A-6F1B-4556-A726-D3FD47298FCD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B9A-23E1-418C-9D65-F088F8AFF12B}" type="datetimeFigureOut">
              <a:rPr lang="vi-VN" smtClean="0"/>
              <a:t>13/07/2016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363A-6F1B-4556-A726-D3FD47298FCD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B9A-23E1-418C-9D65-F088F8AFF12B}" type="datetimeFigureOut">
              <a:rPr lang="vi-VN" smtClean="0"/>
              <a:t>13/07/2016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363A-6F1B-4556-A726-D3FD47298FCD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5DB9A-23E1-418C-9D65-F088F8AFF12B}" type="datetimeFigureOut">
              <a:rPr lang="vi-VN" smtClean="0"/>
              <a:t>13/07/2016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0363A-6F1B-4556-A726-D3FD47298FCD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09" name="Text Box 169"/>
          <p:cNvSpPr txBox="1">
            <a:spLocks noChangeArrowheads="1"/>
          </p:cNvSpPr>
          <p:nvPr/>
        </p:nvSpPr>
        <p:spPr bwMode="auto">
          <a:xfrm>
            <a:off x="914400" y="1241425"/>
            <a:ext cx="182880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effectLst/>
                <a:latin typeface="Times New Roman" pitchFamily="18" charset="0"/>
                <a:cs typeface="Times New Roman" pitchFamily="18" charset="0"/>
              </a:rPr>
              <a:t>  &gt; ; &lt;  ;  </a:t>
            </a:r>
            <a:r>
              <a:rPr lang="en-US" altLang="en-US" sz="2800" dirty="0">
                <a:effectLst/>
                <a:latin typeface="Times New Roman" pitchFamily="18" charset="0"/>
                <a:cs typeface="Times New Roman" pitchFamily="18" charset="0"/>
              </a:rPr>
              <a:t>= </a:t>
            </a:r>
          </a:p>
        </p:txBody>
      </p:sp>
      <p:sp>
        <p:nvSpPr>
          <p:cNvPr id="61610" name="Text Box 170"/>
          <p:cNvSpPr txBox="1">
            <a:spLocks noChangeArrowheads="1"/>
          </p:cNvSpPr>
          <p:nvPr/>
        </p:nvSpPr>
        <p:spPr bwMode="auto">
          <a:xfrm>
            <a:off x="0" y="2155825"/>
            <a:ext cx="4429124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effectLst/>
                <a:latin typeface="Times New Roman" pitchFamily="18" charset="0"/>
                <a:cs typeface="Times New Roman" pitchFamily="18" charset="0"/>
              </a:rPr>
              <a:t>       744 g     ...  474 g </a:t>
            </a:r>
          </a:p>
          <a:p>
            <a:pPr>
              <a:spcBef>
                <a:spcPct val="50000"/>
              </a:spcBef>
            </a:pPr>
            <a:r>
              <a:rPr lang="en-US" altLang="en-US" sz="2800" b="1" dirty="0"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800" b="1" dirty="0" smtClean="0">
                <a:effectLst/>
                <a:latin typeface="Times New Roman" pitchFamily="18" charset="0"/>
                <a:cs typeface="Times New Roman" pitchFamily="18" charset="0"/>
              </a:rPr>
              <a:t>    400 </a:t>
            </a:r>
            <a:r>
              <a:rPr lang="en-US" altLang="en-US" sz="2800" b="1" dirty="0">
                <a:effectLst/>
                <a:latin typeface="Times New Roman" pitchFamily="18" charset="0"/>
                <a:cs typeface="Times New Roman" pitchFamily="18" charset="0"/>
              </a:rPr>
              <a:t>g + 8 </a:t>
            </a:r>
            <a:r>
              <a:rPr lang="en-US" altLang="en-US" sz="2800" b="1" dirty="0" smtClean="0">
                <a:effectLst/>
                <a:latin typeface="Times New Roman" pitchFamily="18" charset="0"/>
                <a:cs typeface="Times New Roman" pitchFamily="18" charset="0"/>
              </a:rPr>
              <a:t>g  ...   </a:t>
            </a:r>
            <a:r>
              <a:rPr lang="en-US" altLang="en-US" sz="2800" b="1" dirty="0">
                <a:effectLst/>
                <a:latin typeface="Times New Roman" pitchFamily="18" charset="0"/>
                <a:cs typeface="Times New Roman" pitchFamily="18" charset="0"/>
              </a:rPr>
              <a:t>480 g  </a:t>
            </a:r>
          </a:p>
          <a:p>
            <a:pPr>
              <a:spcBef>
                <a:spcPct val="50000"/>
              </a:spcBef>
            </a:pPr>
            <a:endParaRPr lang="en-US" altLang="en-US" sz="2800" b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800" b="1" dirty="0">
                <a:effectLst/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en-US" sz="2800" b="1" dirty="0" smtClean="0">
                <a:effectLst/>
                <a:latin typeface="Times New Roman" pitchFamily="18" charset="0"/>
                <a:cs typeface="Times New Roman" pitchFamily="18" charset="0"/>
              </a:rPr>
              <a:t> 1kg  </a:t>
            </a:r>
            <a:r>
              <a:rPr lang="en-US" altLang="en-US" sz="2800" b="1" dirty="0">
                <a:effectLst/>
                <a:latin typeface="Times New Roman" pitchFamily="18" charset="0"/>
                <a:cs typeface="Times New Roman" pitchFamily="18" charset="0"/>
              </a:rPr>
              <a:t>... </a:t>
            </a:r>
            <a:r>
              <a:rPr lang="en-US" altLang="en-US" sz="2800" b="1" dirty="0" smtClean="0">
                <a:effectLst/>
                <a:latin typeface="Times New Roman" pitchFamily="18" charset="0"/>
                <a:cs typeface="Times New Roman" pitchFamily="18" charset="0"/>
              </a:rPr>
              <a:t>  900 </a:t>
            </a:r>
            <a:r>
              <a:rPr lang="en-US" altLang="en-US" sz="2800" b="1" dirty="0">
                <a:effectLst/>
                <a:latin typeface="Times New Roman" pitchFamily="18" charset="0"/>
                <a:cs typeface="Times New Roman" pitchFamily="18" charset="0"/>
              </a:rPr>
              <a:t>g + 5 g  </a:t>
            </a:r>
          </a:p>
        </p:txBody>
      </p:sp>
      <p:sp>
        <p:nvSpPr>
          <p:cNvPr id="61625" name="Text Box 185"/>
          <p:cNvSpPr txBox="1">
            <a:spLocks noChangeArrowheads="1"/>
          </p:cNvSpPr>
          <p:nvPr/>
        </p:nvSpPr>
        <p:spPr bwMode="auto">
          <a:xfrm>
            <a:off x="1809736" y="2006734"/>
            <a:ext cx="762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&lt;</a:t>
            </a:r>
          </a:p>
        </p:txBody>
      </p:sp>
      <p:sp>
        <p:nvSpPr>
          <p:cNvPr id="61626" name="Text Box 186"/>
          <p:cNvSpPr txBox="1">
            <a:spLocks noChangeArrowheads="1"/>
          </p:cNvSpPr>
          <p:nvPr/>
        </p:nvSpPr>
        <p:spPr bwMode="auto">
          <a:xfrm>
            <a:off x="1357290" y="3874005"/>
            <a:ext cx="609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&gt;</a:t>
            </a:r>
          </a:p>
        </p:txBody>
      </p:sp>
      <p:sp>
        <p:nvSpPr>
          <p:cNvPr id="61667" name="Text Box 227"/>
          <p:cNvSpPr txBox="1">
            <a:spLocks noChangeArrowheads="1"/>
          </p:cNvSpPr>
          <p:nvPr/>
        </p:nvSpPr>
        <p:spPr bwMode="auto">
          <a:xfrm>
            <a:off x="3810000" y="1927225"/>
            <a:ext cx="1841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altLang="en-US" sz="28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68" name="Oval 228"/>
          <p:cNvSpPr>
            <a:spLocks noChangeArrowheads="1"/>
          </p:cNvSpPr>
          <p:nvPr/>
        </p:nvSpPr>
        <p:spPr bwMode="auto">
          <a:xfrm>
            <a:off x="228600" y="1089025"/>
            <a:ext cx="6096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1669" name="Text Box 229"/>
          <p:cNvSpPr txBox="1">
            <a:spLocks noChangeArrowheads="1"/>
          </p:cNvSpPr>
          <p:nvPr/>
        </p:nvSpPr>
        <p:spPr bwMode="auto">
          <a:xfrm>
            <a:off x="4724400" y="2285992"/>
            <a:ext cx="44196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800" b="1" dirty="0" smtClean="0">
                <a:effectLst/>
                <a:latin typeface="Times New Roman" pitchFamily="18" charset="0"/>
                <a:cs typeface="Times New Roman" pitchFamily="18" charset="0"/>
              </a:rPr>
              <a:t>  305 </a:t>
            </a:r>
            <a:r>
              <a:rPr lang="en-US" altLang="en-US" sz="2800" b="1" dirty="0">
                <a:effectLst/>
                <a:latin typeface="Times New Roman" pitchFamily="18" charset="0"/>
                <a:cs typeface="Times New Roman" pitchFamily="18" charset="0"/>
              </a:rPr>
              <a:t>g     ...  </a:t>
            </a:r>
            <a:r>
              <a:rPr lang="en-US" altLang="en-US" sz="2800" b="1" dirty="0" smtClean="0">
                <a:effectLst/>
                <a:latin typeface="Times New Roman" pitchFamily="18" charset="0"/>
                <a:cs typeface="Times New Roman" pitchFamily="18" charset="0"/>
              </a:rPr>
              <a:t>  350 </a:t>
            </a:r>
            <a:r>
              <a:rPr lang="en-US" altLang="en-US" sz="2800" b="1" dirty="0">
                <a:effectLst/>
                <a:latin typeface="Times New Roman" pitchFamily="18" charset="0"/>
                <a:cs typeface="Times New Roman" pitchFamily="18" charset="0"/>
              </a:rPr>
              <a:t>g </a:t>
            </a:r>
          </a:p>
          <a:p>
            <a:pPr>
              <a:spcBef>
                <a:spcPct val="50000"/>
              </a:spcBef>
            </a:pPr>
            <a:r>
              <a:rPr lang="en-US" altLang="en-US" sz="2800" b="1" dirty="0">
                <a:effectLst/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en-US" sz="2800" b="1" dirty="0" smtClean="0">
                <a:effectLst/>
                <a:latin typeface="Times New Roman" pitchFamily="18" charset="0"/>
                <a:cs typeface="Times New Roman" pitchFamily="18" charset="0"/>
              </a:rPr>
              <a:t>405 </a:t>
            </a:r>
            <a:r>
              <a:rPr lang="en-US" altLang="en-US" sz="2800" b="1" dirty="0">
                <a:effectLst/>
                <a:latin typeface="Times New Roman" pitchFamily="18" charset="0"/>
                <a:cs typeface="Times New Roman" pitchFamily="18" charset="0"/>
              </a:rPr>
              <a:t>g  ... </a:t>
            </a:r>
            <a:r>
              <a:rPr lang="en-US" altLang="en-US" sz="2800" b="1" dirty="0" smtClean="0">
                <a:effectLst/>
                <a:latin typeface="Times New Roman" pitchFamily="18" charset="0"/>
                <a:cs typeface="Times New Roman" pitchFamily="18" charset="0"/>
              </a:rPr>
              <a:t>  480 </a:t>
            </a:r>
            <a:r>
              <a:rPr lang="en-US" altLang="en-US" sz="2800" b="1" dirty="0">
                <a:effectLst/>
                <a:latin typeface="Times New Roman" pitchFamily="18" charset="0"/>
                <a:cs typeface="Times New Roman" pitchFamily="18" charset="0"/>
              </a:rPr>
              <a:t>g - 40 g </a:t>
            </a:r>
          </a:p>
          <a:p>
            <a:pPr>
              <a:spcBef>
                <a:spcPct val="50000"/>
              </a:spcBef>
            </a:pPr>
            <a:r>
              <a:rPr lang="en-US" altLang="en-US" sz="2800" b="1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en-US" sz="2800" b="1" dirty="0">
                <a:effectLst/>
                <a:latin typeface="Times New Roman" pitchFamily="18" charset="0"/>
                <a:cs typeface="Times New Roman" pitchFamily="18" charset="0"/>
              </a:rPr>
              <a:t>760 g + 240 g   ... </a:t>
            </a:r>
            <a:r>
              <a:rPr lang="en-US" altLang="en-US" sz="2800" b="1" dirty="0" smtClean="0">
                <a:effectLst/>
                <a:latin typeface="Times New Roman" pitchFamily="18" charset="0"/>
                <a:cs typeface="Times New Roman" pitchFamily="18" charset="0"/>
              </a:rPr>
              <a:t>  1 </a:t>
            </a:r>
            <a:r>
              <a:rPr lang="en-US" altLang="en-US" sz="2800" b="1" dirty="0">
                <a:effectLst/>
                <a:latin typeface="Times New Roman" pitchFamily="18" charset="0"/>
                <a:cs typeface="Times New Roman" pitchFamily="18" charset="0"/>
              </a:rPr>
              <a:t>kg  </a:t>
            </a:r>
          </a:p>
        </p:txBody>
      </p:sp>
      <p:sp>
        <p:nvSpPr>
          <p:cNvPr id="61670" name="Line 230"/>
          <p:cNvSpPr>
            <a:spLocks noChangeShapeType="1"/>
          </p:cNvSpPr>
          <p:nvPr/>
        </p:nvSpPr>
        <p:spPr bwMode="auto">
          <a:xfrm>
            <a:off x="4495800" y="2155825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71" name="AutoShape 231"/>
          <p:cNvSpPr>
            <a:spLocks/>
          </p:cNvSpPr>
          <p:nvPr/>
        </p:nvSpPr>
        <p:spPr bwMode="auto">
          <a:xfrm rot="16200000">
            <a:off x="1328710" y="2457448"/>
            <a:ext cx="76200" cy="1590676"/>
          </a:xfrm>
          <a:prstGeom prst="leftBrace">
            <a:avLst>
              <a:gd name="adj1" fmla="val 158333"/>
              <a:gd name="adj2" fmla="val 50000"/>
            </a:avLst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72" name="Text Box 232"/>
          <p:cNvSpPr txBox="1">
            <a:spLocks noChangeArrowheads="1"/>
          </p:cNvSpPr>
          <p:nvPr/>
        </p:nvSpPr>
        <p:spPr bwMode="auto">
          <a:xfrm>
            <a:off x="906444" y="3222625"/>
            <a:ext cx="10223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408 g</a:t>
            </a:r>
          </a:p>
        </p:txBody>
      </p:sp>
      <p:sp>
        <p:nvSpPr>
          <p:cNvPr id="61673" name="AutoShape 233"/>
          <p:cNvSpPr>
            <a:spLocks/>
          </p:cNvSpPr>
          <p:nvPr/>
        </p:nvSpPr>
        <p:spPr bwMode="auto">
          <a:xfrm rot="16200000">
            <a:off x="2652694" y="3705232"/>
            <a:ext cx="71438" cy="1662114"/>
          </a:xfrm>
          <a:prstGeom prst="leftBrace">
            <a:avLst>
              <a:gd name="adj1" fmla="val 158333"/>
              <a:gd name="adj2" fmla="val 50000"/>
            </a:avLst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74" name="AutoShape 234"/>
          <p:cNvSpPr>
            <a:spLocks/>
          </p:cNvSpPr>
          <p:nvPr/>
        </p:nvSpPr>
        <p:spPr bwMode="auto">
          <a:xfrm rot="16200000">
            <a:off x="7598595" y="2526505"/>
            <a:ext cx="71438" cy="1733552"/>
          </a:xfrm>
          <a:prstGeom prst="leftBrace">
            <a:avLst>
              <a:gd name="adj1" fmla="val 158333"/>
              <a:gd name="adj2" fmla="val 50000"/>
            </a:avLst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75" name="AutoShape 235"/>
          <p:cNvSpPr>
            <a:spLocks/>
          </p:cNvSpPr>
          <p:nvPr/>
        </p:nvSpPr>
        <p:spPr bwMode="auto">
          <a:xfrm rot="16200000">
            <a:off x="5750727" y="3679033"/>
            <a:ext cx="71438" cy="2000264"/>
          </a:xfrm>
          <a:prstGeom prst="leftBrace">
            <a:avLst>
              <a:gd name="adj1" fmla="val 158333"/>
              <a:gd name="adj2" fmla="val 50000"/>
            </a:avLst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76" name="Text Box 236"/>
          <p:cNvSpPr txBox="1">
            <a:spLocks noChangeArrowheads="1"/>
          </p:cNvSpPr>
          <p:nvPr/>
        </p:nvSpPr>
        <p:spPr bwMode="auto">
          <a:xfrm>
            <a:off x="2285984" y="4548854"/>
            <a:ext cx="10223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905 g</a:t>
            </a:r>
          </a:p>
        </p:txBody>
      </p:sp>
      <p:sp>
        <p:nvSpPr>
          <p:cNvPr id="61677" name="Text Box 237"/>
          <p:cNvSpPr txBox="1">
            <a:spLocks noChangeArrowheads="1"/>
          </p:cNvSpPr>
          <p:nvPr/>
        </p:nvSpPr>
        <p:spPr bwMode="auto">
          <a:xfrm>
            <a:off x="6996138" y="3405846"/>
            <a:ext cx="1219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440 g</a:t>
            </a:r>
          </a:p>
        </p:txBody>
      </p:sp>
      <p:sp>
        <p:nvSpPr>
          <p:cNvPr id="61678" name="Text Box 238"/>
          <p:cNvSpPr txBox="1">
            <a:spLocks noChangeArrowheads="1"/>
          </p:cNvSpPr>
          <p:nvPr/>
        </p:nvSpPr>
        <p:spPr bwMode="auto">
          <a:xfrm>
            <a:off x="5214942" y="4763168"/>
            <a:ext cx="1219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1000 g</a:t>
            </a:r>
          </a:p>
        </p:txBody>
      </p:sp>
      <p:sp>
        <p:nvSpPr>
          <p:cNvPr id="61679" name="Text Box 239"/>
          <p:cNvSpPr txBox="1">
            <a:spLocks noChangeArrowheads="1"/>
          </p:cNvSpPr>
          <p:nvPr/>
        </p:nvSpPr>
        <p:spPr bwMode="auto">
          <a:xfrm>
            <a:off x="285720" y="4477416"/>
            <a:ext cx="1219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1000 g</a:t>
            </a:r>
          </a:p>
        </p:txBody>
      </p:sp>
      <p:sp>
        <p:nvSpPr>
          <p:cNvPr id="61680" name="Text Box 240"/>
          <p:cNvSpPr txBox="1">
            <a:spLocks noChangeArrowheads="1"/>
          </p:cNvSpPr>
          <p:nvPr/>
        </p:nvSpPr>
        <p:spPr bwMode="auto">
          <a:xfrm>
            <a:off x="6143636" y="2079625"/>
            <a:ext cx="762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&lt;</a:t>
            </a:r>
            <a:endParaRPr lang="en-US" altLang="en-US" sz="4400" b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81" name="Text Box 241"/>
          <p:cNvSpPr txBox="1">
            <a:spLocks noChangeArrowheads="1"/>
          </p:cNvSpPr>
          <p:nvPr/>
        </p:nvSpPr>
        <p:spPr bwMode="auto">
          <a:xfrm>
            <a:off x="6167454" y="2802435"/>
            <a:ext cx="762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&gt;</a:t>
            </a:r>
          </a:p>
        </p:txBody>
      </p:sp>
      <p:sp>
        <p:nvSpPr>
          <p:cNvPr id="61682" name="Rectangle 242"/>
          <p:cNvSpPr>
            <a:spLocks noChangeArrowheads="1"/>
          </p:cNvSpPr>
          <p:nvPr/>
        </p:nvSpPr>
        <p:spPr bwMode="auto">
          <a:xfrm>
            <a:off x="7328974" y="4620292"/>
            <a:ext cx="11721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1000 g</a:t>
            </a:r>
          </a:p>
        </p:txBody>
      </p:sp>
      <p:sp>
        <p:nvSpPr>
          <p:cNvPr id="61684" name="Text Box 244"/>
          <p:cNvSpPr txBox="1">
            <a:spLocks noChangeArrowheads="1"/>
          </p:cNvSpPr>
          <p:nvPr/>
        </p:nvSpPr>
        <p:spPr bwMode="auto">
          <a:xfrm>
            <a:off x="6961207" y="4088319"/>
            <a:ext cx="39687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7" name="Text Box 185"/>
          <p:cNvSpPr txBox="1">
            <a:spLocks noChangeArrowheads="1"/>
          </p:cNvSpPr>
          <p:nvPr/>
        </p:nvSpPr>
        <p:spPr bwMode="auto">
          <a:xfrm>
            <a:off x="2309802" y="2659559"/>
            <a:ext cx="762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&lt;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1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1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25" grpId="0"/>
      <p:bldP spid="61626" grpId="0"/>
      <p:bldP spid="61680" grpId="0"/>
      <p:bldP spid="61681" grpId="0"/>
      <p:bldP spid="61684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946" name="Group 2"/>
          <p:cNvGraphicFramePr>
            <a:graphicFrameLocks noGrp="1"/>
          </p:cNvGraphicFramePr>
          <p:nvPr/>
        </p:nvGraphicFramePr>
        <p:xfrm>
          <a:off x="0" y="250825"/>
          <a:ext cx="1600200" cy="660400"/>
        </p:xfrm>
        <a:graphic>
          <a:graphicData uri="http://schemas.openxmlformats.org/drawingml/2006/table">
            <a:tbl>
              <a:tblPr/>
              <a:tblGrid>
                <a:gridCol w="1600200"/>
              </a:tblGrid>
              <a:tr h="660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952" name="Group 8"/>
          <p:cNvGraphicFramePr>
            <a:graphicFrameLocks noGrp="1"/>
          </p:cNvGraphicFramePr>
          <p:nvPr/>
        </p:nvGraphicFramePr>
        <p:xfrm>
          <a:off x="1371600" y="327025"/>
          <a:ext cx="533400" cy="584200"/>
        </p:xfrm>
        <a:graphic>
          <a:graphicData uri="http://schemas.openxmlformats.org/drawingml/2006/table">
            <a:tbl>
              <a:tblPr/>
              <a:tblGrid>
                <a:gridCol w="533400"/>
              </a:tblGrid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958" name="Group 14"/>
          <p:cNvGraphicFramePr>
            <a:graphicFrameLocks noGrp="1"/>
          </p:cNvGraphicFramePr>
          <p:nvPr/>
        </p:nvGraphicFramePr>
        <p:xfrm>
          <a:off x="8534400" y="327025"/>
          <a:ext cx="609600" cy="640080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964" name="Rectangle 20"/>
          <p:cNvSpPr>
            <a:spLocks noChangeArrowheads="1"/>
          </p:cNvSpPr>
          <p:nvPr/>
        </p:nvSpPr>
        <p:spPr bwMode="auto">
          <a:xfrm>
            <a:off x="1371600" y="-76200"/>
            <a:ext cx="1841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 altLang="en-US" sz="4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vant" pitchFamily="34" charset="0"/>
            </a:endParaRPr>
          </a:p>
        </p:txBody>
      </p:sp>
      <p:sp>
        <p:nvSpPr>
          <p:cNvPr id="83028" name="Text Box 84"/>
          <p:cNvSpPr txBox="1">
            <a:spLocks noChangeArrowheads="1"/>
          </p:cNvSpPr>
          <p:nvPr/>
        </p:nvSpPr>
        <p:spPr bwMode="auto">
          <a:xfrm>
            <a:off x="590552" y="214290"/>
            <a:ext cx="855348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4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ẹ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gói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kẹo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gói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gói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kẹo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130g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gói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175g.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gam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kẹo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054" name="Oval 110"/>
          <p:cNvSpPr>
            <a:spLocks noChangeArrowheads="1"/>
          </p:cNvSpPr>
          <p:nvPr/>
        </p:nvSpPr>
        <p:spPr bwMode="auto">
          <a:xfrm>
            <a:off x="152400" y="403225"/>
            <a:ext cx="6096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42910" y="2571744"/>
            <a:ext cx="6215106" cy="1938992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gói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kẹo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130g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gói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175g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gói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kẹo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….g?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ight Brace 17"/>
          <p:cNvSpPr/>
          <p:nvPr/>
        </p:nvSpPr>
        <p:spPr>
          <a:xfrm>
            <a:off x="2928926" y="3357562"/>
            <a:ext cx="214314" cy="1071570"/>
          </a:xfrm>
          <a:prstGeom prst="rightBrac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286116" y="3714752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kẹo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7522" name="Group 2"/>
          <p:cNvGraphicFramePr>
            <a:graphicFrameLocks noGrp="1"/>
          </p:cNvGraphicFramePr>
          <p:nvPr/>
        </p:nvGraphicFramePr>
        <p:xfrm>
          <a:off x="1428792" y="1128731"/>
          <a:ext cx="1600200" cy="660400"/>
        </p:xfrm>
        <a:graphic>
          <a:graphicData uri="http://schemas.openxmlformats.org/drawingml/2006/table">
            <a:tbl>
              <a:tblPr/>
              <a:tblGrid>
                <a:gridCol w="1600200"/>
              </a:tblGrid>
              <a:tr h="660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7528" name="Group 8"/>
          <p:cNvGraphicFramePr>
            <a:graphicFrameLocks noGrp="1"/>
          </p:cNvGraphicFramePr>
          <p:nvPr/>
        </p:nvGraphicFramePr>
        <p:xfrm>
          <a:off x="2800392" y="1204931"/>
          <a:ext cx="533400" cy="584200"/>
        </p:xfrm>
        <a:graphic>
          <a:graphicData uri="http://schemas.openxmlformats.org/drawingml/2006/table">
            <a:tbl>
              <a:tblPr/>
              <a:tblGrid>
                <a:gridCol w="533400"/>
              </a:tblGrid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7534" name="Group 14"/>
          <p:cNvGraphicFramePr>
            <a:graphicFrameLocks noGrp="1"/>
          </p:cNvGraphicFramePr>
          <p:nvPr/>
        </p:nvGraphicFramePr>
        <p:xfrm>
          <a:off x="9963192" y="1204931"/>
          <a:ext cx="609600" cy="640080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7540" name="Rectangle 20"/>
          <p:cNvSpPr>
            <a:spLocks noChangeArrowheads="1"/>
          </p:cNvSpPr>
          <p:nvPr/>
        </p:nvSpPr>
        <p:spPr bwMode="auto">
          <a:xfrm>
            <a:off x="2800392" y="801706"/>
            <a:ext cx="1841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 altLang="en-US" sz="4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vant" pitchFamily="34" charset="0"/>
            </a:endParaRPr>
          </a:p>
        </p:txBody>
      </p:sp>
      <p:sp>
        <p:nvSpPr>
          <p:cNvPr id="107541" name="Rectangle 21"/>
          <p:cNvSpPr>
            <a:spLocks noChangeArrowheads="1"/>
          </p:cNvSpPr>
          <p:nvPr/>
        </p:nvSpPr>
        <p:spPr bwMode="auto">
          <a:xfrm>
            <a:off x="4565692" y="976331"/>
            <a:ext cx="193675" cy="8334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altLang="en-US" sz="4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NI-Times" pitchFamily="2" charset="0"/>
            </a:endParaRPr>
          </a:p>
        </p:txBody>
      </p:sp>
      <p:sp>
        <p:nvSpPr>
          <p:cNvPr id="107543" name="Text Box 23"/>
          <p:cNvSpPr txBox="1">
            <a:spLocks noChangeArrowheads="1"/>
          </p:cNvSpPr>
          <p:nvPr/>
        </p:nvSpPr>
        <p:spPr bwMode="auto">
          <a:xfrm>
            <a:off x="528606" y="500042"/>
            <a:ext cx="84582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1kg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400g.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544" name="Text Box 24"/>
          <p:cNvSpPr txBox="1">
            <a:spLocks noChangeArrowheads="1"/>
          </p:cNvSpPr>
          <p:nvPr/>
        </p:nvSpPr>
        <p:spPr bwMode="auto">
          <a:xfrm>
            <a:off x="2786082" y="2616868"/>
            <a:ext cx="152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551" name="Text Box 31"/>
          <p:cNvSpPr txBox="1">
            <a:spLocks noChangeArrowheads="1"/>
          </p:cNvSpPr>
          <p:nvPr/>
        </p:nvSpPr>
        <p:spPr bwMode="auto">
          <a:xfrm>
            <a:off x="2266992" y="5624531"/>
            <a:ext cx="2362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7553" name="Oval 33"/>
          <p:cNvSpPr>
            <a:spLocks noChangeArrowheads="1"/>
          </p:cNvSpPr>
          <p:nvPr/>
        </p:nvSpPr>
        <p:spPr bwMode="auto">
          <a:xfrm>
            <a:off x="71406" y="500042"/>
            <a:ext cx="6096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07554" name="Line 34"/>
          <p:cNvSpPr>
            <a:spLocks noChangeShapeType="1"/>
          </p:cNvSpPr>
          <p:nvPr/>
        </p:nvSpPr>
        <p:spPr bwMode="auto">
          <a:xfrm>
            <a:off x="1657392" y="4024331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7555" name="Line 35"/>
          <p:cNvSpPr>
            <a:spLocks noChangeShapeType="1"/>
          </p:cNvSpPr>
          <p:nvPr/>
        </p:nvSpPr>
        <p:spPr bwMode="auto">
          <a:xfrm>
            <a:off x="1657392" y="3922731"/>
            <a:ext cx="0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7556" name="Line 36"/>
          <p:cNvSpPr>
            <a:spLocks noChangeShapeType="1"/>
          </p:cNvSpPr>
          <p:nvPr/>
        </p:nvSpPr>
        <p:spPr bwMode="auto">
          <a:xfrm>
            <a:off x="5543592" y="3922731"/>
            <a:ext cx="0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7557" name="Line 37"/>
          <p:cNvSpPr>
            <a:spLocks noChangeShapeType="1"/>
          </p:cNvSpPr>
          <p:nvPr/>
        </p:nvSpPr>
        <p:spPr bwMode="auto">
          <a:xfrm>
            <a:off x="3409992" y="3922731"/>
            <a:ext cx="0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7558" name="Line 38"/>
          <p:cNvSpPr>
            <a:spLocks noChangeShapeType="1"/>
          </p:cNvSpPr>
          <p:nvPr/>
        </p:nvSpPr>
        <p:spPr bwMode="auto">
          <a:xfrm>
            <a:off x="4121192" y="3948131"/>
            <a:ext cx="0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7560" name="Line 40"/>
          <p:cNvSpPr>
            <a:spLocks noChangeShapeType="1"/>
          </p:cNvSpPr>
          <p:nvPr/>
        </p:nvSpPr>
        <p:spPr bwMode="auto">
          <a:xfrm>
            <a:off x="4832392" y="3935431"/>
            <a:ext cx="0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7563" name="AutoShape 43"/>
          <p:cNvSpPr>
            <a:spLocks/>
          </p:cNvSpPr>
          <p:nvPr/>
        </p:nvSpPr>
        <p:spPr bwMode="auto">
          <a:xfrm rot="16200000">
            <a:off x="2457492" y="3300431"/>
            <a:ext cx="228600" cy="1676400"/>
          </a:xfrm>
          <a:prstGeom prst="leftBrace">
            <a:avLst>
              <a:gd name="adj1" fmla="val 41997"/>
              <a:gd name="adj2" fmla="val 48088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7564" name="Text Box 44"/>
          <p:cNvSpPr txBox="1">
            <a:spLocks noChangeArrowheads="1"/>
          </p:cNvSpPr>
          <p:nvPr/>
        </p:nvSpPr>
        <p:spPr bwMode="auto">
          <a:xfrm>
            <a:off x="2114592" y="4176731"/>
            <a:ext cx="1066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400 g</a:t>
            </a:r>
          </a:p>
        </p:txBody>
      </p:sp>
      <p:sp>
        <p:nvSpPr>
          <p:cNvPr id="5146" name="Text Box 49"/>
          <p:cNvSpPr txBox="1">
            <a:spLocks noChangeArrowheads="1"/>
          </p:cNvSpPr>
          <p:nvPr/>
        </p:nvSpPr>
        <p:spPr bwMode="auto">
          <a:xfrm>
            <a:off x="3486192" y="4938731"/>
            <a:ext cx="236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en-US" sz="2400" b="1">
                <a:solidFill>
                  <a:srgbClr val="FF33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7570" name="AutoShape 50"/>
          <p:cNvSpPr>
            <a:spLocks/>
          </p:cNvSpPr>
          <p:nvPr/>
        </p:nvSpPr>
        <p:spPr bwMode="auto">
          <a:xfrm rot="16200000">
            <a:off x="5120523" y="3761600"/>
            <a:ext cx="160338" cy="685800"/>
          </a:xfrm>
          <a:prstGeom prst="leftBrace">
            <a:avLst>
              <a:gd name="adj1" fmla="val 35643"/>
              <a:gd name="adj2" fmla="val 50000"/>
            </a:avLst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48" name="Text Box 52"/>
          <p:cNvSpPr txBox="1">
            <a:spLocks noChangeArrowheads="1"/>
          </p:cNvSpPr>
          <p:nvPr/>
        </p:nvSpPr>
        <p:spPr bwMode="auto">
          <a:xfrm>
            <a:off x="3333792" y="3186131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en-US" sz="2400" dirty="0">
                <a:effectLst/>
                <a:latin typeface="Times New Roman" pitchFamily="18" charset="0"/>
                <a:cs typeface="Times New Roman" pitchFamily="18" charset="0"/>
              </a:rPr>
              <a:t>1 kg</a:t>
            </a:r>
          </a:p>
        </p:txBody>
      </p:sp>
      <p:sp>
        <p:nvSpPr>
          <p:cNvPr id="107573" name="AutoShape 53"/>
          <p:cNvSpPr>
            <a:spLocks/>
          </p:cNvSpPr>
          <p:nvPr/>
        </p:nvSpPr>
        <p:spPr bwMode="auto">
          <a:xfrm rot="5400000">
            <a:off x="3448092" y="1852631"/>
            <a:ext cx="304800" cy="3886200"/>
          </a:xfrm>
          <a:prstGeom prst="leftBrace">
            <a:avLst>
              <a:gd name="adj1" fmla="val 106250"/>
              <a:gd name="adj2" fmla="val 50000"/>
            </a:avLst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7574" name="Text Box 54"/>
          <p:cNvSpPr txBox="1">
            <a:spLocks noChangeArrowheads="1"/>
          </p:cNvSpPr>
          <p:nvPr/>
        </p:nvSpPr>
        <p:spPr bwMode="auto">
          <a:xfrm>
            <a:off x="4933992" y="4100531"/>
            <a:ext cx="9302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? g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75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107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43" grpId="0"/>
      <p:bldP spid="107544" grpId="0"/>
      <p:bldP spid="10756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88" name="Rectangle 20"/>
          <p:cNvSpPr>
            <a:spLocks noChangeArrowheads="1"/>
          </p:cNvSpPr>
          <p:nvPr/>
        </p:nvSpPr>
        <p:spPr bwMode="auto">
          <a:xfrm>
            <a:off x="1371600" y="142852"/>
            <a:ext cx="1841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 altLang="en-US" sz="4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vant" pitchFamily="34" charset="0"/>
            </a:endParaRPr>
          </a:p>
        </p:txBody>
      </p:sp>
      <p:sp>
        <p:nvSpPr>
          <p:cNvPr id="83996" name="Text Box 28"/>
          <p:cNvSpPr txBox="1">
            <a:spLocks noChangeArrowheads="1"/>
          </p:cNvSpPr>
          <p:nvPr/>
        </p:nvSpPr>
        <p:spPr bwMode="auto">
          <a:xfrm>
            <a:off x="914400" y="1276327"/>
            <a:ext cx="83820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  <a:defRPr/>
            </a:pP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vài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014" name="Text Box 46"/>
          <p:cNvSpPr txBox="1">
            <a:spLocks noChangeArrowheads="1"/>
          </p:cNvSpPr>
          <p:nvPr/>
        </p:nvSpPr>
        <p:spPr bwMode="auto">
          <a:xfrm>
            <a:off x="898525" y="5186340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4015" name="Oval 47"/>
          <p:cNvSpPr>
            <a:spLocks noChangeArrowheads="1"/>
          </p:cNvSpPr>
          <p:nvPr/>
        </p:nvSpPr>
        <p:spPr bwMode="auto">
          <a:xfrm>
            <a:off x="304800" y="1231877"/>
            <a:ext cx="6096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3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9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203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5</cp:revision>
  <dcterms:created xsi:type="dcterms:W3CDTF">2016-07-13T03:40:27Z</dcterms:created>
  <dcterms:modified xsi:type="dcterms:W3CDTF">2016-07-13T04:20:06Z</dcterms:modified>
</cp:coreProperties>
</file>